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koto" charset="1" panose="00000000000000000000"/>
      <p:regular r:id="rId10"/>
    </p:embeddedFont>
    <p:embeddedFont>
      <p:font typeface="Bicubik" charset="1" panose="02000503020000020004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  <p:embeddedFont>
      <p:font typeface="Open Sans Light" charset="1" panose="020B0306030504020204"/>
      <p:regular r:id="rId22"/>
    </p:embeddedFont>
    <p:embeddedFont>
      <p:font typeface="Open Sans Light Italics" charset="1" panose="020B0306030504020204"/>
      <p:regular r:id="rId23"/>
    </p:embeddedFont>
    <p:embeddedFont>
      <p:font typeface="Open Sans Ultra-Bold" charset="1" panose="00000000000000000000"/>
      <p:regular r:id="rId24"/>
    </p:embeddedFont>
    <p:embeddedFont>
      <p:font typeface="Open Sans Ultra-Bold Italics" charset="1" panose="00000000000000000000"/>
      <p:regular r:id="rId25"/>
    </p:embeddedFont>
    <p:embeddedFont>
      <p:font typeface="Montserrat" charset="1" panose="00000500000000000000"/>
      <p:regular r:id="rId26"/>
    </p:embeddedFont>
    <p:embeddedFont>
      <p:font typeface="Montserrat Bold" charset="1" panose="00000800000000000000"/>
      <p:regular r:id="rId27"/>
    </p:embeddedFont>
    <p:embeddedFont>
      <p:font typeface="Montserrat Italics" charset="1" panose="00000500000000000000"/>
      <p:regular r:id="rId28"/>
    </p:embeddedFont>
    <p:embeddedFont>
      <p:font typeface="Montserrat Bold Italics" charset="1" panose="00000800000000000000"/>
      <p:regular r:id="rId29"/>
    </p:embeddedFont>
    <p:embeddedFont>
      <p:font typeface="Montserrat Thin" charset="1" panose="00000300000000000000"/>
      <p:regular r:id="rId30"/>
    </p:embeddedFont>
    <p:embeddedFont>
      <p:font typeface="Montserrat Thin Italics" charset="1" panose="00000300000000000000"/>
      <p:regular r:id="rId31"/>
    </p:embeddedFont>
    <p:embeddedFont>
      <p:font typeface="Montserrat Extra-Light" charset="1" panose="00000300000000000000"/>
      <p:regular r:id="rId32"/>
    </p:embeddedFont>
    <p:embeddedFont>
      <p:font typeface="Montserrat Extra-Light Italics" charset="1" panose="00000300000000000000"/>
      <p:regular r:id="rId33"/>
    </p:embeddedFont>
    <p:embeddedFont>
      <p:font typeface="Montserrat Light" charset="1" panose="00000400000000000000"/>
      <p:regular r:id="rId34"/>
    </p:embeddedFont>
    <p:embeddedFont>
      <p:font typeface="Montserrat Light Italics" charset="1" panose="00000400000000000000"/>
      <p:regular r:id="rId35"/>
    </p:embeddedFont>
    <p:embeddedFont>
      <p:font typeface="Montserrat Medium" charset="1" panose="00000600000000000000"/>
      <p:regular r:id="rId36"/>
    </p:embeddedFont>
    <p:embeddedFont>
      <p:font typeface="Montserrat Medium Italics" charset="1" panose="00000600000000000000"/>
      <p:regular r:id="rId37"/>
    </p:embeddedFont>
    <p:embeddedFont>
      <p:font typeface="Montserrat Semi-Bold" charset="1" panose="00000700000000000000"/>
      <p:regular r:id="rId38"/>
    </p:embeddedFont>
    <p:embeddedFont>
      <p:font typeface="Montserrat Semi-Bold Italics" charset="1" panose="00000700000000000000"/>
      <p:regular r:id="rId39"/>
    </p:embeddedFont>
    <p:embeddedFont>
      <p:font typeface="Montserrat Ultra-Bold" charset="1" panose="00000900000000000000"/>
      <p:regular r:id="rId40"/>
    </p:embeddedFont>
    <p:embeddedFont>
      <p:font typeface="Montserrat Ultra-Bold Italics" charset="1" panose="00000900000000000000"/>
      <p:regular r:id="rId41"/>
    </p:embeddedFont>
    <p:embeddedFont>
      <p:font typeface="Montserrat Heavy" charset="1" panose="00000A00000000000000"/>
      <p:regular r:id="rId42"/>
    </p:embeddedFont>
    <p:embeddedFont>
      <p:font typeface="Montserrat Heavy Italics" charset="1" panose="00000A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27.png" Type="http://schemas.openxmlformats.org/officeDocument/2006/relationships/image"/><Relationship Id="rId16" Target="../media/image28.svg" Type="http://schemas.openxmlformats.org/officeDocument/2006/relationships/image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2" Target="../media/image1.jpe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2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55" r="0" b="-57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16109" y="8407969"/>
            <a:ext cx="3286381" cy="3866910"/>
          </a:xfrm>
          <a:custGeom>
            <a:avLst/>
            <a:gdLst/>
            <a:ahLst/>
            <a:cxnLst/>
            <a:rect r="r" b="b" t="t" l="l"/>
            <a:pathLst>
              <a:path h="3866910" w="3286381">
                <a:moveTo>
                  <a:pt x="0" y="0"/>
                </a:moveTo>
                <a:lnTo>
                  <a:pt x="3286382" y="0"/>
                </a:lnTo>
                <a:lnTo>
                  <a:pt x="3286382" y="3866910"/>
                </a:lnTo>
                <a:lnTo>
                  <a:pt x="0" y="386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6273" y="4270612"/>
            <a:ext cx="8014251" cy="4137357"/>
          </a:xfrm>
          <a:custGeom>
            <a:avLst/>
            <a:gdLst/>
            <a:ahLst/>
            <a:cxnLst/>
            <a:rect r="r" b="b" t="t" l="l"/>
            <a:pathLst>
              <a:path h="4137357" w="8014251">
                <a:moveTo>
                  <a:pt x="0" y="0"/>
                </a:moveTo>
                <a:lnTo>
                  <a:pt x="8014251" y="0"/>
                </a:lnTo>
                <a:lnTo>
                  <a:pt x="8014251" y="4137357"/>
                </a:lnTo>
                <a:lnTo>
                  <a:pt x="0" y="4137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44565" y="6388708"/>
            <a:ext cx="721633" cy="1075059"/>
          </a:xfrm>
          <a:custGeom>
            <a:avLst/>
            <a:gdLst/>
            <a:ahLst/>
            <a:cxnLst/>
            <a:rect r="r" b="b" t="t" l="l"/>
            <a:pathLst>
              <a:path h="1075059" w="721633">
                <a:moveTo>
                  <a:pt x="0" y="0"/>
                </a:moveTo>
                <a:lnTo>
                  <a:pt x="721633" y="0"/>
                </a:lnTo>
                <a:lnTo>
                  <a:pt x="721633" y="1075058"/>
                </a:lnTo>
                <a:lnTo>
                  <a:pt x="0" y="1075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95721" y="1456515"/>
            <a:ext cx="14549048" cy="105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3">
                <a:solidFill>
                  <a:srgbClr val="92DCEF"/>
                </a:solidFill>
                <a:latin typeface="Bicubik"/>
              </a:rPr>
              <a:t>DETECTING EMOTIONAL PRESSURE BY DECODING SOCIAL INTERACTIONS USING NLP MODELS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9225" y="4899052"/>
            <a:ext cx="7037510" cy="431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92DCEF"/>
                </a:solidFill>
                <a:latin typeface="Mokoto"/>
              </a:rPr>
              <a:t>presented by : GROUP07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816134" y="-1024404"/>
            <a:ext cx="3286381" cy="3866910"/>
          </a:xfrm>
          <a:custGeom>
            <a:avLst/>
            <a:gdLst/>
            <a:ahLst/>
            <a:cxnLst/>
            <a:rect r="r" b="b" t="t" l="l"/>
            <a:pathLst>
              <a:path h="3866910" w="3286381">
                <a:moveTo>
                  <a:pt x="0" y="0"/>
                </a:moveTo>
                <a:lnTo>
                  <a:pt x="3286382" y="0"/>
                </a:lnTo>
                <a:lnTo>
                  <a:pt x="3286382" y="3866910"/>
                </a:lnTo>
                <a:lnTo>
                  <a:pt x="0" y="386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1390660" y="-129698"/>
            <a:ext cx="3286381" cy="3866910"/>
          </a:xfrm>
          <a:custGeom>
            <a:avLst/>
            <a:gdLst/>
            <a:ahLst/>
            <a:cxnLst/>
            <a:rect r="r" b="b" t="t" l="l"/>
            <a:pathLst>
              <a:path h="3866910" w="3286381">
                <a:moveTo>
                  <a:pt x="3286381" y="0"/>
                </a:moveTo>
                <a:lnTo>
                  <a:pt x="0" y="0"/>
                </a:lnTo>
                <a:lnTo>
                  <a:pt x="0" y="3866910"/>
                </a:lnTo>
                <a:lnTo>
                  <a:pt x="3286381" y="3866910"/>
                </a:lnTo>
                <a:lnTo>
                  <a:pt x="3286381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06229" y="5817611"/>
            <a:ext cx="6076249" cy="129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6"/>
              </a:lnSpc>
            </a:pPr>
            <a:r>
              <a:rPr lang="en-US" sz="2454">
                <a:solidFill>
                  <a:srgbClr val="FFFFFF"/>
                </a:solidFill>
                <a:latin typeface="Montserrat Bold"/>
              </a:rPr>
              <a:t>Nirnoy Chandra Sarker (20101043)</a:t>
            </a:r>
          </a:p>
          <a:p>
            <a:pPr>
              <a:lnSpc>
                <a:spcPts val="3436"/>
              </a:lnSpc>
            </a:pPr>
            <a:r>
              <a:rPr lang="en-US" sz="2454">
                <a:solidFill>
                  <a:srgbClr val="FFFFFF"/>
                </a:solidFill>
                <a:latin typeface="Montserrat Bold"/>
              </a:rPr>
              <a:t>Jennifer Abedin (20301219)</a:t>
            </a:r>
          </a:p>
          <a:p>
            <a:pPr>
              <a:lnSpc>
                <a:spcPts val="3436"/>
              </a:lnSpc>
            </a:pPr>
            <a:r>
              <a:rPr lang="en-US" sz="2454">
                <a:solidFill>
                  <a:srgbClr val="FFFFFF"/>
                </a:solidFill>
                <a:latin typeface="Montserrat Bold"/>
              </a:rPr>
              <a:t>Ishrat Jahan (20301152)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876603" y="4270612"/>
            <a:ext cx="8014251" cy="4137357"/>
          </a:xfrm>
          <a:custGeom>
            <a:avLst/>
            <a:gdLst/>
            <a:ahLst/>
            <a:cxnLst/>
            <a:rect r="r" b="b" t="t" l="l"/>
            <a:pathLst>
              <a:path h="4137357" w="8014251">
                <a:moveTo>
                  <a:pt x="0" y="0"/>
                </a:moveTo>
                <a:lnTo>
                  <a:pt x="8014252" y="0"/>
                </a:lnTo>
                <a:lnTo>
                  <a:pt x="8014252" y="4137357"/>
                </a:lnTo>
                <a:lnTo>
                  <a:pt x="0" y="4137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692842" y="4975252"/>
            <a:ext cx="3360539" cy="35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92DCEF"/>
                </a:solidFill>
                <a:latin typeface="Mokoto"/>
              </a:rPr>
              <a:t>SUBMITTED TO: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35634" y="5667910"/>
            <a:ext cx="4880500" cy="79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Montserrat Bold"/>
              </a:rPr>
              <a:t>Annajiat Alim Rasel (AAR)</a:t>
            </a:r>
          </a:p>
          <a:p>
            <a:pPr>
              <a:lnSpc>
                <a:spcPts val="2816"/>
              </a:lnSpc>
            </a:pPr>
            <a:r>
              <a:rPr lang="en-US" sz="2011">
                <a:solidFill>
                  <a:srgbClr val="FFFFFF"/>
                </a:solidFill>
                <a:latin typeface="Montserrat Bold"/>
              </a:rPr>
              <a:t>Senior Lecturer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35634" y="6828162"/>
            <a:ext cx="5750295" cy="808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1"/>
              </a:lnSpc>
            </a:pPr>
            <a:r>
              <a:rPr lang="en-US" sz="2579">
                <a:solidFill>
                  <a:srgbClr val="FFFFFF"/>
                </a:solidFill>
                <a:latin typeface="Montserrat Bold"/>
              </a:rPr>
              <a:t>Adib Muhammad Amit</a:t>
            </a:r>
          </a:p>
          <a:p>
            <a:pPr>
              <a:lnSpc>
                <a:spcPts val="2814"/>
              </a:lnSpc>
            </a:pPr>
            <a:r>
              <a:rPr lang="en-US" sz="2010">
                <a:solidFill>
                  <a:srgbClr val="FFFFFF"/>
                </a:solidFill>
                <a:latin typeface="Montserrat Bold"/>
              </a:rPr>
              <a:t>Research Assistant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2530" y="9785146"/>
            <a:ext cx="329802" cy="35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103">
                <a:solidFill>
                  <a:srgbClr val="00D0FF"/>
                </a:solidFill>
                <a:latin typeface="Canva Sans"/>
              </a:rPr>
              <a:t>01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7265" y="2171950"/>
            <a:ext cx="7315200" cy="1316736"/>
          </a:xfrm>
          <a:custGeom>
            <a:avLst/>
            <a:gdLst/>
            <a:ahLst/>
            <a:cxnLst/>
            <a:rect r="r" b="b" t="t" l="l"/>
            <a:pathLst>
              <a:path h="1316736" w="7315200">
                <a:moveTo>
                  <a:pt x="0" y="0"/>
                </a:moveTo>
                <a:lnTo>
                  <a:pt x="7315200" y="0"/>
                </a:lnTo>
                <a:lnTo>
                  <a:pt x="7315200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961129" y="8819007"/>
            <a:ext cx="7315200" cy="1316736"/>
          </a:xfrm>
          <a:custGeom>
            <a:avLst/>
            <a:gdLst/>
            <a:ahLst/>
            <a:cxnLst/>
            <a:rect r="r" b="b" t="t" l="l"/>
            <a:pathLst>
              <a:path h="1316736" w="7315200">
                <a:moveTo>
                  <a:pt x="0" y="1316736"/>
                </a:moveTo>
                <a:lnTo>
                  <a:pt x="7315200" y="1316736"/>
                </a:lnTo>
                <a:lnTo>
                  <a:pt x="7315200" y="0"/>
                </a:lnTo>
                <a:lnTo>
                  <a:pt x="0" y="0"/>
                </a:lnTo>
                <a:lnTo>
                  <a:pt x="0" y="131673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52352" y="3488686"/>
            <a:ext cx="4480371" cy="1722095"/>
            <a:chOff x="0" y="0"/>
            <a:chExt cx="1462734" cy="5622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2734" cy="562223"/>
            </a:xfrm>
            <a:custGeom>
              <a:avLst/>
              <a:gdLst/>
              <a:ahLst/>
              <a:cxnLst/>
              <a:rect r="r" b="b" t="t" l="l"/>
              <a:pathLst>
                <a:path h="562223" w="1462734">
                  <a:moveTo>
                    <a:pt x="34559" y="0"/>
                  </a:moveTo>
                  <a:lnTo>
                    <a:pt x="1428175" y="0"/>
                  </a:lnTo>
                  <a:cubicBezTo>
                    <a:pt x="1447261" y="0"/>
                    <a:pt x="1462734" y="15473"/>
                    <a:pt x="1462734" y="34559"/>
                  </a:cubicBezTo>
                  <a:lnTo>
                    <a:pt x="1462734" y="527664"/>
                  </a:lnTo>
                  <a:cubicBezTo>
                    <a:pt x="1462734" y="536829"/>
                    <a:pt x="1459093" y="545620"/>
                    <a:pt x="1452612" y="552101"/>
                  </a:cubicBezTo>
                  <a:cubicBezTo>
                    <a:pt x="1446131" y="558582"/>
                    <a:pt x="1437340" y="562223"/>
                    <a:pt x="1428175" y="562223"/>
                  </a:cubicBezTo>
                  <a:lnTo>
                    <a:pt x="34559" y="562223"/>
                  </a:lnTo>
                  <a:cubicBezTo>
                    <a:pt x="15473" y="562223"/>
                    <a:pt x="0" y="546750"/>
                    <a:pt x="0" y="527664"/>
                  </a:cubicBezTo>
                  <a:lnTo>
                    <a:pt x="0" y="34559"/>
                  </a:lnTo>
                  <a:cubicBezTo>
                    <a:pt x="0" y="15473"/>
                    <a:pt x="15473" y="0"/>
                    <a:pt x="34559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62734" cy="600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648188" y="1009650"/>
            <a:ext cx="10991624" cy="704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6"/>
              </a:lnSpc>
            </a:pPr>
            <a:r>
              <a:rPr lang="en-US" sz="4140">
                <a:solidFill>
                  <a:srgbClr val="92DCEF"/>
                </a:solidFill>
                <a:latin typeface="Mokoto"/>
              </a:rPr>
              <a:t>ABSTRACT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648188" y="6399321"/>
            <a:ext cx="4642388" cy="1784369"/>
            <a:chOff x="0" y="0"/>
            <a:chExt cx="1462734" cy="5622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62734" cy="562223"/>
            </a:xfrm>
            <a:custGeom>
              <a:avLst/>
              <a:gdLst/>
              <a:ahLst/>
              <a:cxnLst/>
              <a:rect r="r" b="b" t="t" l="l"/>
              <a:pathLst>
                <a:path h="562223" w="1462734">
                  <a:moveTo>
                    <a:pt x="33353" y="0"/>
                  </a:moveTo>
                  <a:lnTo>
                    <a:pt x="1429381" y="0"/>
                  </a:lnTo>
                  <a:cubicBezTo>
                    <a:pt x="1438227" y="0"/>
                    <a:pt x="1446710" y="3514"/>
                    <a:pt x="1452965" y="9769"/>
                  </a:cubicBezTo>
                  <a:cubicBezTo>
                    <a:pt x="1459220" y="16024"/>
                    <a:pt x="1462734" y="24507"/>
                    <a:pt x="1462734" y="33353"/>
                  </a:cubicBezTo>
                  <a:lnTo>
                    <a:pt x="1462734" y="528870"/>
                  </a:lnTo>
                  <a:cubicBezTo>
                    <a:pt x="1462734" y="537716"/>
                    <a:pt x="1459220" y="546199"/>
                    <a:pt x="1452965" y="552454"/>
                  </a:cubicBezTo>
                  <a:cubicBezTo>
                    <a:pt x="1446710" y="558709"/>
                    <a:pt x="1438227" y="562223"/>
                    <a:pt x="1429381" y="562223"/>
                  </a:cubicBezTo>
                  <a:lnTo>
                    <a:pt x="33353" y="562223"/>
                  </a:lnTo>
                  <a:cubicBezTo>
                    <a:pt x="24507" y="562223"/>
                    <a:pt x="16024" y="558709"/>
                    <a:pt x="9769" y="552454"/>
                  </a:cubicBezTo>
                  <a:cubicBezTo>
                    <a:pt x="3514" y="546199"/>
                    <a:pt x="0" y="537716"/>
                    <a:pt x="0" y="528870"/>
                  </a:cubicBezTo>
                  <a:lnTo>
                    <a:pt x="0" y="33353"/>
                  </a:lnTo>
                  <a:cubicBezTo>
                    <a:pt x="0" y="24507"/>
                    <a:pt x="3514" y="16024"/>
                    <a:pt x="9769" y="9769"/>
                  </a:cubicBezTo>
                  <a:cubicBezTo>
                    <a:pt x="16024" y="3514"/>
                    <a:pt x="24507" y="0"/>
                    <a:pt x="33353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62734" cy="600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862481" y="6430754"/>
            <a:ext cx="4560611" cy="1752937"/>
            <a:chOff x="0" y="0"/>
            <a:chExt cx="1462734" cy="5622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62734" cy="562223"/>
            </a:xfrm>
            <a:custGeom>
              <a:avLst/>
              <a:gdLst/>
              <a:ahLst/>
              <a:cxnLst/>
              <a:rect r="r" b="b" t="t" l="l"/>
              <a:pathLst>
                <a:path h="562223" w="1462734">
                  <a:moveTo>
                    <a:pt x="33951" y="0"/>
                  </a:moveTo>
                  <a:lnTo>
                    <a:pt x="1428783" y="0"/>
                  </a:lnTo>
                  <a:cubicBezTo>
                    <a:pt x="1437787" y="0"/>
                    <a:pt x="1446423" y="3577"/>
                    <a:pt x="1452790" y="9944"/>
                  </a:cubicBezTo>
                  <a:cubicBezTo>
                    <a:pt x="1459157" y="16311"/>
                    <a:pt x="1462734" y="24947"/>
                    <a:pt x="1462734" y="33951"/>
                  </a:cubicBezTo>
                  <a:lnTo>
                    <a:pt x="1462734" y="528272"/>
                  </a:lnTo>
                  <a:cubicBezTo>
                    <a:pt x="1462734" y="537276"/>
                    <a:pt x="1459157" y="545912"/>
                    <a:pt x="1452790" y="552279"/>
                  </a:cubicBezTo>
                  <a:cubicBezTo>
                    <a:pt x="1446423" y="558646"/>
                    <a:pt x="1437787" y="562223"/>
                    <a:pt x="1428783" y="562223"/>
                  </a:cubicBezTo>
                  <a:lnTo>
                    <a:pt x="33951" y="562223"/>
                  </a:lnTo>
                  <a:cubicBezTo>
                    <a:pt x="24947" y="562223"/>
                    <a:pt x="16311" y="558646"/>
                    <a:pt x="9944" y="552279"/>
                  </a:cubicBezTo>
                  <a:cubicBezTo>
                    <a:pt x="3577" y="545912"/>
                    <a:pt x="0" y="537276"/>
                    <a:pt x="0" y="528272"/>
                  </a:cubicBezTo>
                  <a:lnTo>
                    <a:pt x="0" y="33951"/>
                  </a:lnTo>
                  <a:cubicBezTo>
                    <a:pt x="0" y="24947"/>
                    <a:pt x="3577" y="16311"/>
                    <a:pt x="9944" y="9944"/>
                  </a:cubicBezTo>
                  <a:cubicBezTo>
                    <a:pt x="16311" y="3577"/>
                    <a:pt x="24947" y="0"/>
                    <a:pt x="33951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1462734" cy="562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86370" y="3850578"/>
            <a:ext cx="904131" cy="837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4"/>
              </a:lnSpc>
            </a:pPr>
            <a:r>
              <a:rPr lang="en-US" sz="4788">
                <a:solidFill>
                  <a:srgbClr val="003845"/>
                </a:solidFill>
                <a:latin typeface="Mokoto"/>
              </a:rPr>
              <a:t>01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098202" y="3488686"/>
            <a:ext cx="4305326" cy="1654814"/>
            <a:chOff x="0" y="0"/>
            <a:chExt cx="1462734" cy="56222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62734" cy="562223"/>
            </a:xfrm>
            <a:custGeom>
              <a:avLst/>
              <a:gdLst/>
              <a:ahLst/>
              <a:cxnLst/>
              <a:rect r="r" b="b" t="t" l="l"/>
              <a:pathLst>
                <a:path h="562223" w="1462734">
                  <a:moveTo>
                    <a:pt x="35964" y="0"/>
                  </a:moveTo>
                  <a:lnTo>
                    <a:pt x="1426770" y="0"/>
                  </a:lnTo>
                  <a:cubicBezTo>
                    <a:pt x="1436308" y="0"/>
                    <a:pt x="1445456" y="3789"/>
                    <a:pt x="1452200" y="10534"/>
                  </a:cubicBezTo>
                  <a:cubicBezTo>
                    <a:pt x="1458945" y="17278"/>
                    <a:pt x="1462734" y="26426"/>
                    <a:pt x="1462734" y="35964"/>
                  </a:cubicBezTo>
                  <a:lnTo>
                    <a:pt x="1462734" y="526259"/>
                  </a:lnTo>
                  <a:cubicBezTo>
                    <a:pt x="1462734" y="535797"/>
                    <a:pt x="1458945" y="544945"/>
                    <a:pt x="1452200" y="551689"/>
                  </a:cubicBezTo>
                  <a:cubicBezTo>
                    <a:pt x="1445456" y="558434"/>
                    <a:pt x="1436308" y="562223"/>
                    <a:pt x="1426770" y="562223"/>
                  </a:cubicBezTo>
                  <a:lnTo>
                    <a:pt x="35964" y="562223"/>
                  </a:lnTo>
                  <a:cubicBezTo>
                    <a:pt x="26426" y="562223"/>
                    <a:pt x="17278" y="558434"/>
                    <a:pt x="10534" y="551689"/>
                  </a:cubicBezTo>
                  <a:cubicBezTo>
                    <a:pt x="3789" y="544945"/>
                    <a:pt x="0" y="535797"/>
                    <a:pt x="0" y="526259"/>
                  </a:cubicBezTo>
                  <a:lnTo>
                    <a:pt x="0" y="35964"/>
                  </a:lnTo>
                  <a:cubicBezTo>
                    <a:pt x="0" y="26426"/>
                    <a:pt x="3789" y="17278"/>
                    <a:pt x="10534" y="10534"/>
                  </a:cubicBezTo>
                  <a:cubicBezTo>
                    <a:pt x="17278" y="3789"/>
                    <a:pt x="26426" y="0"/>
                    <a:pt x="35964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462734" cy="600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272102" y="3898897"/>
            <a:ext cx="1260622" cy="84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6"/>
              </a:lnSpc>
            </a:pPr>
            <a:r>
              <a:rPr lang="en-US" sz="4790">
                <a:solidFill>
                  <a:srgbClr val="003845"/>
                </a:solidFill>
                <a:latin typeface="Mokoto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90668" y="6770471"/>
            <a:ext cx="1309610" cy="84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6"/>
              </a:lnSpc>
            </a:pPr>
            <a:r>
              <a:rPr lang="en-US" sz="4790">
                <a:solidFill>
                  <a:srgbClr val="003845"/>
                </a:solidFill>
                <a:latin typeface="Mokoto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46693" y="6793352"/>
            <a:ext cx="1286541" cy="84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5"/>
              </a:lnSpc>
            </a:pPr>
            <a:r>
              <a:rPr lang="en-US" sz="4789">
                <a:solidFill>
                  <a:srgbClr val="003845"/>
                </a:solidFill>
                <a:latin typeface="Mokoto"/>
              </a:rPr>
              <a:t>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43028" y="3807157"/>
            <a:ext cx="3189696" cy="109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6"/>
              </a:lnSpc>
            </a:pPr>
            <a:r>
              <a:rPr lang="en-US" sz="2097">
                <a:solidFill>
                  <a:srgbClr val="003845"/>
                </a:solidFill>
                <a:latin typeface="Montserrat Bold"/>
              </a:rPr>
              <a:t>Significance of Text-Based Emotion Detection (TBED)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00278" y="6675939"/>
            <a:ext cx="3090298" cy="109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3845"/>
                </a:solidFill>
                <a:latin typeface="Montserrat Bold"/>
              </a:rPr>
              <a:t>Comprehensive Review and Categorization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82063" y="6724325"/>
            <a:ext cx="3041029" cy="109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3845"/>
                </a:solidFill>
                <a:latin typeface="Montserrat Bold"/>
              </a:rPr>
              <a:t>Potential for Future Innovations in Emotion Detection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532724" y="3794610"/>
            <a:ext cx="2870805" cy="109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3845"/>
                </a:solidFill>
                <a:latin typeface="Montserrat Bold"/>
              </a:rPr>
              <a:t>Applications of Emotion Detection in AI Systems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270429" y="3488686"/>
            <a:ext cx="4305326" cy="1654814"/>
            <a:chOff x="0" y="0"/>
            <a:chExt cx="1462734" cy="56222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62734" cy="562223"/>
            </a:xfrm>
            <a:custGeom>
              <a:avLst/>
              <a:gdLst/>
              <a:ahLst/>
              <a:cxnLst/>
              <a:rect r="r" b="b" t="t" l="l"/>
              <a:pathLst>
                <a:path h="562223" w="1462734">
                  <a:moveTo>
                    <a:pt x="35964" y="0"/>
                  </a:moveTo>
                  <a:lnTo>
                    <a:pt x="1426770" y="0"/>
                  </a:lnTo>
                  <a:cubicBezTo>
                    <a:pt x="1436308" y="0"/>
                    <a:pt x="1445456" y="3789"/>
                    <a:pt x="1452200" y="10534"/>
                  </a:cubicBezTo>
                  <a:cubicBezTo>
                    <a:pt x="1458945" y="17278"/>
                    <a:pt x="1462734" y="26426"/>
                    <a:pt x="1462734" y="35964"/>
                  </a:cubicBezTo>
                  <a:lnTo>
                    <a:pt x="1462734" y="526259"/>
                  </a:lnTo>
                  <a:cubicBezTo>
                    <a:pt x="1462734" y="535797"/>
                    <a:pt x="1458945" y="544945"/>
                    <a:pt x="1452200" y="551689"/>
                  </a:cubicBezTo>
                  <a:cubicBezTo>
                    <a:pt x="1445456" y="558434"/>
                    <a:pt x="1436308" y="562223"/>
                    <a:pt x="1426770" y="562223"/>
                  </a:cubicBezTo>
                  <a:lnTo>
                    <a:pt x="35964" y="562223"/>
                  </a:lnTo>
                  <a:cubicBezTo>
                    <a:pt x="26426" y="562223"/>
                    <a:pt x="17278" y="558434"/>
                    <a:pt x="10534" y="551689"/>
                  </a:cubicBezTo>
                  <a:cubicBezTo>
                    <a:pt x="3789" y="544945"/>
                    <a:pt x="0" y="535797"/>
                    <a:pt x="0" y="526259"/>
                  </a:cubicBezTo>
                  <a:lnTo>
                    <a:pt x="0" y="35964"/>
                  </a:lnTo>
                  <a:cubicBezTo>
                    <a:pt x="0" y="26426"/>
                    <a:pt x="3789" y="17278"/>
                    <a:pt x="10534" y="10534"/>
                  </a:cubicBezTo>
                  <a:cubicBezTo>
                    <a:pt x="17278" y="3789"/>
                    <a:pt x="26426" y="0"/>
                    <a:pt x="35964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462734" cy="600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3444329" y="3898897"/>
            <a:ext cx="1260622" cy="84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06"/>
              </a:lnSpc>
            </a:pPr>
            <a:r>
              <a:rPr lang="en-US" sz="4790">
                <a:solidFill>
                  <a:srgbClr val="003845"/>
                </a:solidFill>
                <a:latin typeface="Mokoto"/>
              </a:rPr>
              <a:t>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704950" y="3794610"/>
            <a:ext cx="2870805" cy="109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3845"/>
                </a:solidFill>
                <a:latin typeface="Montserrat Bold"/>
              </a:rPr>
              <a:t>Utilization of Machine Learning Models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50339" y="9785146"/>
            <a:ext cx="334184" cy="35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103">
                <a:solidFill>
                  <a:srgbClr val="00D0FF"/>
                </a:solidFill>
                <a:latin typeface="Canva Sans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6566" y="570126"/>
            <a:ext cx="15774867" cy="9070549"/>
          </a:xfrm>
          <a:custGeom>
            <a:avLst/>
            <a:gdLst/>
            <a:ahLst/>
            <a:cxnLst/>
            <a:rect r="r" b="b" t="t" l="l"/>
            <a:pathLst>
              <a:path h="9070549" w="15774867">
                <a:moveTo>
                  <a:pt x="0" y="0"/>
                </a:moveTo>
                <a:lnTo>
                  <a:pt x="15774868" y="0"/>
                </a:lnTo>
                <a:lnTo>
                  <a:pt x="15774868" y="9070548"/>
                </a:lnTo>
                <a:lnTo>
                  <a:pt x="0" y="9070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2276" y="636721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76201" y="1848715"/>
            <a:ext cx="7935597" cy="704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4136">
                <a:solidFill>
                  <a:srgbClr val="92DCEF"/>
                </a:solidFill>
                <a:latin typeface="Mokoto"/>
              </a:rPr>
              <a:t>INTRODUCTION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15050340" y="-89808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5">
              <a:alphaModFix amt="1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46498" y="2962893"/>
            <a:ext cx="739824" cy="725952"/>
          </a:xfrm>
          <a:custGeom>
            <a:avLst/>
            <a:gdLst/>
            <a:ahLst/>
            <a:cxnLst/>
            <a:rect r="r" b="b" t="t" l="l"/>
            <a:pathLst>
              <a:path h="725952" w="739824">
                <a:moveTo>
                  <a:pt x="0" y="0"/>
                </a:moveTo>
                <a:lnTo>
                  <a:pt x="739824" y="0"/>
                </a:lnTo>
                <a:lnTo>
                  <a:pt x="739824" y="725952"/>
                </a:lnTo>
                <a:lnTo>
                  <a:pt x="0" y="725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58687" y="3121873"/>
            <a:ext cx="315446" cy="483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59">
                <a:solidFill>
                  <a:srgbClr val="92DCEF"/>
                </a:solidFill>
                <a:latin typeface="Mokoto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66925" y="3197327"/>
            <a:ext cx="808042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92DCEF"/>
                </a:solidFill>
                <a:latin typeface="Montserrat Bold"/>
              </a:rPr>
              <a:t>Scope and Importance of Text-Based Emotion Detection (TBED)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646498" y="4034146"/>
            <a:ext cx="739824" cy="725952"/>
          </a:xfrm>
          <a:custGeom>
            <a:avLst/>
            <a:gdLst/>
            <a:ahLst/>
            <a:cxnLst/>
            <a:rect r="r" b="b" t="t" l="l"/>
            <a:pathLst>
              <a:path h="725952" w="739824">
                <a:moveTo>
                  <a:pt x="0" y="0"/>
                </a:moveTo>
                <a:lnTo>
                  <a:pt x="739824" y="0"/>
                </a:lnTo>
                <a:lnTo>
                  <a:pt x="739824" y="725952"/>
                </a:lnTo>
                <a:lnTo>
                  <a:pt x="0" y="725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58687" y="4169586"/>
            <a:ext cx="315446" cy="48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59">
                <a:solidFill>
                  <a:srgbClr val="92DCEF"/>
                </a:solidFill>
                <a:latin typeface="Mokoto"/>
              </a:rPr>
              <a:t>2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646498" y="5105400"/>
            <a:ext cx="739824" cy="725952"/>
          </a:xfrm>
          <a:custGeom>
            <a:avLst/>
            <a:gdLst/>
            <a:ahLst/>
            <a:cxnLst/>
            <a:rect r="r" b="b" t="t" l="l"/>
            <a:pathLst>
              <a:path h="725952" w="739824">
                <a:moveTo>
                  <a:pt x="0" y="0"/>
                </a:moveTo>
                <a:lnTo>
                  <a:pt x="739824" y="0"/>
                </a:lnTo>
                <a:lnTo>
                  <a:pt x="739824" y="725952"/>
                </a:lnTo>
                <a:lnTo>
                  <a:pt x="0" y="725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58687" y="5234876"/>
            <a:ext cx="315446" cy="48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59">
                <a:solidFill>
                  <a:srgbClr val="92DCEF"/>
                </a:solidFill>
                <a:latin typeface="Mokoto"/>
              </a:rPr>
              <a:t>3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646498" y="6221877"/>
            <a:ext cx="739824" cy="725952"/>
          </a:xfrm>
          <a:custGeom>
            <a:avLst/>
            <a:gdLst/>
            <a:ahLst/>
            <a:cxnLst/>
            <a:rect r="r" b="b" t="t" l="l"/>
            <a:pathLst>
              <a:path h="725952" w="739824">
                <a:moveTo>
                  <a:pt x="0" y="0"/>
                </a:moveTo>
                <a:lnTo>
                  <a:pt x="739824" y="0"/>
                </a:lnTo>
                <a:lnTo>
                  <a:pt x="739824" y="725952"/>
                </a:lnTo>
                <a:lnTo>
                  <a:pt x="0" y="725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858687" y="6339605"/>
            <a:ext cx="315446" cy="48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59">
                <a:solidFill>
                  <a:srgbClr val="92DCEF"/>
                </a:solidFill>
                <a:latin typeface="Mokoto"/>
              </a:rPr>
              <a:t>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646498" y="7338354"/>
            <a:ext cx="739824" cy="725952"/>
          </a:xfrm>
          <a:custGeom>
            <a:avLst/>
            <a:gdLst/>
            <a:ahLst/>
            <a:cxnLst/>
            <a:rect r="r" b="b" t="t" l="l"/>
            <a:pathLst>
              <a:path h="725952" w="739824">
                <a:moveTo>
                  <a:pt x="0" y="0"/>
                </a:moveTo>
                <a:lnTo>
                  <a:pt x="739824" y="0"/>
                </a:lnTo>
                <a:lnTo>
                  <a:pt x="739824" y="725952"/>
                </a:lnTo>
                <a:lnTo>
                  <a:pt x="0" y="725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858687" y="7456082"/>
            <a:ext cx="315446" cy="483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59">
                <a:solidFill>
                  <a:srgbClr val="92DCEF"/>
                </a:solidFill>
                <a:latin typeface="Mokoto"/>
              </a:rPr>
              <a:t>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66925" y="4252945"/>
            <a:ext cx="483096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92DCEF"/>
                </a:solidFill>
                <a:latin typeface="Montserrat Bold"/>
              </a:rPr>
              <a:t>Application Areas and Societal Impact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566925" y="5272976"/>
            <a:ext cx="489252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92DCEF"/>
                </a:solidFill>
                <a:latin typeface="Montserrat Bold"/>
              </a:rPr>
              <a:t>Methodological Diversity in ML Models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66925" y="6422540"/>
            <a:ext cx="576979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92DCEF"/>
                </a:solidFill>
                <a:latin typeface="Montserrat Bold"/>
              </a:rPr>
              <a:t>Conscious Recognition of Challenges in TBED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66925" y="7537210"/>
            <a:ext cx="774176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92DCEF"/>
                </a:solidFill>
                <a:latin typeface="Montserrat Bold"/>
              </a:rPr>
              <a:t>Envisioning a Future with Emotionally Intelligent AI Systems: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6155" y="9785146"/>
            <a:ext cx="342551" cy="35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103">
                <a:solidFill>
                  <a:srgbClr val="00D0FF"/>
                </a:solidFill>
                <a:latin typeface="Canva Sans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00364" y="2938921"/>
            <a:ext cx="1033790" cy="1033790"/>
            <a:chOff x="0" y="0"/>
            <a:chExt cx="638434" cy="6384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86971" y="3032835"/>
            <a:ext cx="1033790" cy="1033790"/>
            <a:chOff x="0" y="0"/>
            <a:chExt cx="638434" cy="6384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117266" y="2949190"/>
            <a:ext cx="1024376" cy="1024376"/>
            <a:chOff x="0" y="0"/>
            <a:chExt cx="638434" cy="6384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04906" y="3042249"/>
            <a:ext cx="1024376" cy="1024376"/>
            <a:chOff x="0" y="0"/>
            <a:chExt cx="638434" cy="6384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530573" y="2949190"/>
            <a:ext cx="1033790" cy="1033790"/>
            <a:chOff x="0" y="0"/>
            <a:chExt cx="638434" cy="63843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417180" y="3043105"/>
            <a:ext cx="1033790" cy="1033790"/>
            <a:chOff x="0" y="0"/>
            <a:chExt cx="638434" cy="63843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200364" y="3254553"/>
            <a:ext cx="768528" cy="590355"/>
          </a:xfrm>
          <a:custGeom>
            <a:avLst/>
            <a:gdLst/>
            <a:ahLst/>
            <a:cxnLst/>
            <a:rect r="r" b="b" t="t" l="l"/>
            <a:pathLst>
              <a:path h="590355" w="768528">
                <a:moveTo>
                  <a:pt x="0" y="0"/>
                </a:moveTo>
                <a:lnTo>
                  <a:pt x="768529" y="0"/>
                </a:lnTo>
                <a:lnTo>
                  <a:pt x="768529" y="590355"/>
                </a:lnTo>
                <a:lnTo>
                  <a:pt x="0" y="590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271684" y="8243123"/>
            <a:ext cx="4182770" cy="4114800"/>
          </a:xfrm>
          <a:custGeom>
            <a:avLst/>
            <a:gdLst/>
            <a:ahLst/>
            <a:cxnLst/>
            <a:rect r="r" b="b" t="t" l="l"/>
            <a:pathLst>
              <a:path h="4114800" w="418277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950469" y="1028700"/>
            <a:ext cx="4581201" cy="1042223"/>
          </a:xfrm>
          <a:custGeom>
            <a:avLst/>
            <a:gdLst/>
            <a:ahLst/>
            <a:cxnLst/>
            <a:rect r="r" b="b" t="t" l="l"/>
            <a:pathLst>
              <a:path h="1042223" w="4581201">
                <a:moveTo>
                  <a:pt x="0" y="0"/>
                </a:moveTo>
                <a:lnTo>
                  <a:pt x="4581201" y="0"/>
                </a:lnTo>
                <a:lnTo>
                  <a:pt x="4581201" y="1042223"/>
                </a:lnTo>
                <a:lnTo>
                  <a:pt x="0" y="10422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721535" y="9258300"/>
            <a:ext cx="4581201" cy="1042223"/>
          </a:xfrm>
          <a:custGeom>
            <a:avLst/>
            <a:gdLst/>
            <a:ahLst/>
            <a:cxnLst/>
            <a:rect r="r" b="b" t="t" l="l"/>
            <a:pathLst>
              <a:path h="1042223" w="4581201">
                <a:moveTo>
                  <a:pt x="0" y="0"/>
                </a:moveTo>
                <a:lnTo>
                  <a:pt x="4581201" y="0"/>
                </a:lnTo>
                <a:lnTo>
                  <a:pt x="4581201" y="1042223"/>
                </a:lnTo>
                <a:lnTo>
                  <a:pt x="0" y="10422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117266" y="3188587"/>
            <a:ext cx="758306" cy="722286"/>
          </a:xfrm>
          <a:custGeom>
            <a:avLst/>
            <a:gdLst/>
            <a:ahLst/>
            <a:cxnLst/>
            <a:rect r="r" b="b" t="t" l="l"/>
            <a:pathLst>
              <a:path h="722286" w="758306">
                <a:moveTo>
                  <a:pt x="0" y="0"/>
                </a:moveTo>
                <a:lnTo>
                  <a:pt x="758306" y="0"/>
                </a:lnTo>
                <a:lnTo>
                  <a:pt x="758306" y="722286"/>
                </a:lnTo>
                <a:lnTo>
                  <a:pt x="0" y="7222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511804" y="3138439"/>
            <a:ext cx="844541" cy="844541"/>
          </a:xfrm>
          <a:custGeom>
            <a:avLst/>
            <a:gdLst/>
            <a:ahLst/>
            <a:cxnLst/>
            <a:rect r="r" b="b" t="t" l="l"/>
            <a:pathLst>
              <a:path h="844541" w="844541">
                <a:moveTo>
                  <a:pt x="0" y="0"/>
                </a:moveTo>
                <a:lnTo>
                  <a:pt x="844542" y="0"/>
                </a:lnTo>
                <a:lnTo>
                  <a:pt x="844542" y="844541"/>
                </a:lnTo>
                <a:lnTo>
                  <a:pt x="0" y="8445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4867364" y="5815179"/>
            <a:ext cx="1033790" cy="1033790"/>
            <a:chOff x="0" y="0"/>
            <a:chExt cx="638434" cy="63843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753971" y="5909093"/>
            <a:ext cx="1033790" cy="1033790"/>
            <a:chOff x="0" y="0"/>
            <a:chExt cx="638434" cy="63843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855798" y="5721264"/>
            <a:ext cx="1033790" cy="1033790"/>
            <a:chOff x="0" y="0"/>
            <a:chExt cx="638434" cy="63843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742405" y="5815179"/>
            <a:ext cx="1033790" cy="1033790"/>
            <a:chOff x="0" y="0"/>
            <a:chExt cx="638434" cy="63843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4938828" y="6093107"/>
            <a:ext cx="664076" cy="650795"/>
          </a:xfrm>
          <a:custGeom>
            <a:avLst/>
            <a:gdLst/>
            <a:ahLst/>
            <a:cxnLst/>
            <a:rect r="r" b="b" t="t" l="l"/>
            <a:pathLst>
              <a:path h="650795" w="664076">
                <a:moveTo>
                  <a:pt x="0" y="0"/>
                </a:moveTo>
                <a:lnTo>
                  <a:pt x="664077" y="0"/>
                </a:lnTo>
                <a:lnTo>
                  <a:pt x="664077" y="650795"/>
                </a:lnTo>
                <a:lnTo>
                  <a:pt x="0" y="6507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971000" y="5939296"/>
            <a:ext cx="605076" cy="744709"/>
          </a:xfrm>
          <a:custGeom>
            <a:avLst/>
            <a:gdLst/>
            <a:ahLst/>
            <a:cxnLst/>
            <a:rect r="r" b="b" t="t" l="l"/>
            <a:pathLst>
              <a:path h="744709" w="605076">
                <a:moveTo>
                  <a:pt x="0" y="0"/>
                </a:moveTo>
                <a:lnTo>
                  <a:pt x="605076" y="0"/>
                </a:lnTo>
                <a:lnTo>
                  <a:pt x="605076" y="744709"/>
                </a:lnTo>
                <a:lnTo>
                  <a:pt x="0" y="74470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3406407" y="504012"/>
            <a:ext cx="11475186" cy="704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6"/>
              </a:lnSpc>
            </a:pPr>
            <a:r>
              <a:rPr lang="en-US" sz="4140">
                <a:solidFill>
                  <a:srgbClr val="92DCEF"/>
                </a:solidFill>
                <a:latin typeface="Mokoto"/>
              </a:rPr>
              <a:t>LITERATURE REVIEW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63732" y="4446066"/>
            <a:ext cx="3280270" cy="87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92DCEF"/>
                </a:solidFill>
                <a:latin typeface="Montserrat Bold"/>
              </a:rPr>
              <a:t>Novel Approach to Emotion Regulation in Socially Inhibited Individuals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911001" y="4579402"/>
            <a:ext cx="3430507" cy="87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92DCEF"/>
                </a:solidFill>
                <a:latin typeface="Montserrat Bold"/>
              </a:rPr>
              <a:t>Implications for Social Inhibition and Behavioral Challenges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531653" y="4579402"/>
            <a:ext cx="3280270" cy="575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92DCEF"/>
                </a:solidFill>
                <a:latin typeface="Montserrat Bold"/>
              </a:rPr>
              <a:t>Exploration of Emotion Regulation Strategies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630732" y="7316805"/>
            <a:ext cx="3280270" cy="575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92DCEF"/>
                </a:solidFill>
                <a:latin typeface="Montserrat Bold"/>
              </a:rPr>
              <a:t>Physiological Correlates of Emotion Regulation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732558" y="7269848"/>
            <a:ext cx="3280270" cy="575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92DCEF"/>
                </a:solidFill>
                <a:latin typeface="Montserrat Bold"/>
              </a:rPr>
              <a:t>Relevance to Mental Health and Intervention Strategies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42819" y="9785146"/>
            <a:ext cx="349225" cy="35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103">
                <a:solidFill>
                  <a:srgbClr val="00D0FF"/>
                </a:solidFill>
                <a:latin typeface="Canva Sans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87565" y="2212444"/>
            <a:ext cx="1752864" cy="1752864"/>
            <a:chOff x="0" y="0"/>
            <a:chExt cx="638434" cy="6384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95299" y="2371683"/>
            <a:ext cx="1752864" cy="1752864"/>
            <a:chOff x="0" y="0"/>
            <a:chExt cx="638434" cy="6384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458002" y="2224159"/>
            <a:ext cx="1742125" cy="1742125"/>
            <a:chOff x="0" y="0"/>
            <a:chExt cx="638434" cy="6384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266914" y="2382422"/>
            <a:ext cx="1742125" cy="1742125"/>
            <a:chOff x="0" y="0"/>
            <a:chExt cx="638434" cy="6384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903870" y="5313106"/>
            <a:ext cx="3595357" cy="647164"/>
          </a:xfrm>
          <a:custGeom>
            <a:avLst/>
            <a:gdLst/>
            <a:ahLst/>
            <a:cxnLst/>
            <a:rect r="r" b="b" t="t" l="l"/>
            <a:pathLst>
              <a:path h="647164" w="3595357">
                <a:moveTo>
                  <a:pt x="0" y="0"/>
                </a:moveTo>
                <a:lnTo>
                  <a:pt x="3595357" y="0"/>
                </a:lnTo>
                <a:lnTo>
                  <a:pt x="3595357" y="647165"/>
                </a:lnTo>
                <a:lnTo>
                  <a:pt x="0" y="647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5295671" y="1019198"/>
            <a:ext cx="3595357" cy="647164"/>
          </a:xfrm>
          <a:custGeom>
            <a:avLst/>
            <a:gdLst/>
            <a:ahLst/>
            <a:cxnLst/>
            <a:rect r="r" b="b" t="t" l="l"/>
            <a:pathLst>
              <a:path h="647164" w="3595357">
                <a:moveTo>
                  <a:pt x="3595357" y="0"/>
                </a:moveTo>
                <a:lnTo>
                  <a:pt x="0" y="0"/>
                </a:lnTo>
                <a:lnTo>
                  <a:pt x="0" y="647165"/>
                </a:lnTo>
                <a:lnTo>
                  <a:pt x="3595357" y="647165"/>
                </a:lnTo>
                <a:lnTo>
                  <a:pt x="359535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459284" y="3814851"/>
            <a:ext cx="2996510" cy="2996510"/>
          </a:xfrm>
          <a:custGeom>
            <a:avLst/>
            <a:gdLst/>
            <a:ahLst/>
            <a:cxnLst/>
            <a:rect r="r" b="b" t="t" l="l"/>
            <a:pathLst>
              <a:path h="2996510" w="2996510">
                <a:moveTo>
                  <a:pt x="0" y="0"/>
                </a:moveTo>
                <a:lnTo>
                  <a:pt x="2996510" y="0"/>
                </a:lnTo>
                <a:lnTo>
                  <a:pt x="2996510" y="2996510"/>
                </a:lnTo>
                <a:lnTo>
                  <a:pt x="0" y="29965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087565" y="6296272"/>
            <a:ext cx="1752864" cy="1752864"/>
            <a:chOff x="0" y="0"/>
            <a:chExt cx="638434" cy="63843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895299" y="6455511"/>
            <a:ext cx="1752864" cy="1752864"/>
            <a:chOff x="0" y="0"/>
            <a:chExt cx="638434" cy="63843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553546" y="6307987"/>
            <a:ext cx="1742125" cy="1742125"/>
            <a:chOff x="0" y="0"/>
            <a:chExt cx="638434" cy="63843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362458" y="6466250"/>
            <a:ext cx="1742125" cy="1742125"/>
            <a:chOff x="0" y="0"/>
            <a:chExt cx="638434" cy="63843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8434" cy="638434"/>
            </a:xfrm>
            <a:custGeom>
              <a:avLst/>
              <a:gdLst/>
              <a:ahLst/>
              <a:cxnLst/>
              <a:rect r="r" b="b" t="t" l="l"/>
              <a:pathLst>
                <a:path h="638434" w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638434" cy="676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3198795" y="2734261"/>
            <a:ext cx="1145872" cy="1038447"/>
          </a:xfrm>
          <a:custGeom>
            <a:avLst/>
            <a:gdLst/>
            <a:ahLst/>
            <a:cxnLst/>
            <a:rect r="r" b="b" t="t" l="l"/>
            <a:pathLst>
              <a:path h="1038447" w="1145872">
                <a:moveTo>
                  <a:pt x="0" y="0"/>
                </a:moveTo>
                <a:lnTo>
                  <a:pt x="1145872" y="0"/>
                </a:lnTo>
                <a:lnTo>
                  <a:pt x="1145872" y="1038447"/>
                </a:lnTo>
                <a:lnTo>
                  <a:pt x="0" y="10384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571240" y="2681379"/>
            <a:ext cx="1133473" cy="1133473"/>
          </a:xfrm>
          <a:custGeom>
            <a:avLst/>
            <a:gdLst/>
            <a:ahLst/>
            <a:cxnLst/>
            <a:rect r="r" b="b" t="t" l="l"/>
            <a:pathLst>
              <a:path h="1133473" w="1133473">
                <a:moveTo>
                  <a:pt x="0" y="0"/>
                </a:moveTo>
                <a:lnTo>
                  <a:pt x="1133473" y="0"/>
                </a:lnTo>
                <a:lnTo>
                  <a:pt x="1133473" y="1133472"/>
                </a:lnTo>
                <a:lnTo>
                  <a:pt x="0" y="11334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3198795" y="6696624"/>
            <a:ext cx="1111595" cy="1281377"/>
          </a:xfrm>
          <a:custGeom>
            <a:avLst/>
            <a:gdLst/>
            <a:ahLst/>
            <a:cxnLst/>
            <a:rect r="r" b="b" t="t" l="l"/>
            <a:pathLst>
              <a:path h="1281377" w="1111595">
                <a:moveTo>
                  <a:pt x="0" y="0"/>
                </a:moveTo>
                <a:lnTo>
                  <a:pt x="1111595" y="0"/>
                </a:lnTo>
                <a:lnTo>
                  <a:pt x="1111595" y="1281377"/>
                </a:lnTo>
                <a:lnTo>
                  <a:pt x="0" y="12813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3553546" y="6696624"/>
            <a:ext cx="1452831" cy="1362029"/>
          </a:xfrm>
          <a:custGeom>
            <a:avLst/>
            <a:gdLst/>
            <a:ahLst/>
            <a:cxnLst/>
            <a:rect r="r" b="b" t="t" l="l"/>
            <a:pathLst>
              <a:path h="1362029" w="1452831">
                <a:moveTo>
                  <a:pt x="0" y="0"/>
                </a:moveTo>
                <a:lnTo>
                  <a:pt x="1452831" y="0"/>
                </a:lnTo>
                <a:lnTo>
                  <a:pt x="1452831" y="1362029"/>
                </a:lnTo>
                <a:lnTo>
                  <a:pt x="0" y="13620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5021086" y="638420"/>
            <a:ext cx="8245829" cy="704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6"/>
              </a:lnSpc>
            </a:pPr>
            <a:r>
              <a:rPr lang="en-US" sz="4140">
                <a:solidFill>
                  <a:srgbClr val="92DCEF"/>
                </a:solidFill>
                <a:latin typeface="Mokoto"/>
              </a:rPr>
              <a:t>METHODOLOGY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21842" y="4267488"/>
            <a:ext cx="3684311" cy="521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7"/>
              </a:lnSpc>
              <a:spcBef>
                <a:spcPct val="0"/>
              </a:spcBef>
            </a:pPr>
            <a:r>
              <a:rPr lang="en-US" sz="3069">
                <a:solidFill>
                  <a:srgbClr val="A2E3F9"/>
                </a:solidFill>
                <a:latin typeface="Montserrat Semi-Bold"/>
              </a:rPr>
              <a:t>Dataset Selection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460197" y="4267488"/>
            <a:ext cx="5355560" cy="521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7"/>
              </a:lnSpc>
              <a:spcBef>
                <a:spcPct val="0"/>
              </a:spcBef>
            </a:pPr>
            <a:r>
              <a:rPr lang="en-US" sz="3069">
                <a:solidFill>
                  <a:srgbClr val="A2E3F9"/>
                </a:solidFill>
                <a:latin typeface="Montserrat Semi-Bold"/>
              </a:rPr>
              <a:t>Preprocessing Techniques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93808" y="8513175"/>
            <a:ext cx="6140378" cy="521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  <a:spcBef>
                <a:spcPct val="0"/>
              </a:spcBef>
            </a:pPr>
            <a:r>
              <a:rPr lang="en-US" sz="3069">
                <a:solidFill>
                  <a:srgbClr val="A2E3F9"/>
                </a:solidFill>
                <a:latin typeface="Montserrat Semi-Bold"/>
              </a:rPr>
              <a:t>Model Training and Evaluation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834120" y="8513175"/>
            <a:ext cx="5180977" cy="521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  <a:spcBef>
                <a:spcPct val="0"/>
              </a:spcBef>
            </a:pPr>
            <a:r>
              <a:rPr lang="en-US" sz="3069">
                <a:solidFill>
                  <a:srgbClr val="A2E3F9"/>
                </a:solidFill>
                <a:latin typeface="Montserrat Semi-Bold"/>
              </a:rPr>
              <a:t>Machine Learning Models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44711" y="9785146"/>
            <a:ext cx="345440" cy="35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103">
                <a:solidFill>
                  <a:srgbClr val="00D0FF"/>
                </a:solidFill>
                <a:latin typeface="Canva Sans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36189" y="582168"/>
            <a:ext cx="11415622" cy="704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6"/>
              </a:lnSpc>
            </a:pPr>
            <a:r>
              <a:rPr lang="en-US" sz="4140">
                <a:solidFill>
                  <a:srgbClr val="92DCEF"/>
                </a:solidFill>
                <a:latin typeface="Mokoto"/>
              </a:rPr>
              <a:t>EXPERIMENTS AND RESULTS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13564" y="2897557"/>
            <a:ext cx="2211128" cy="221112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13564" y="6330237"/>
            <a:ext cx="2211128" cy="221112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928908" y="3788128"/>
            <a:ext cx="2350247" cy="349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8"/>
              </a:lnSpc>
            </a:pPr>
            <a:r>
              <a:rPr lang="en-US" sz="1977">
                <a:solidFill>
                  <a:srgbClr val="92DCEF"/>
                </a:solidFill>
                <a:latin typeface="Mokoto"/>
              </a:rPr>
              <a:t>MULTI NB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28908" y="7438090"/>
            <a:ext cx="2350247" cy="349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68"/>
              </a:lnSpc>
            </a:pPr>
            <a:r>
              <a:rPr lang="en-US" sz="1977">
                <a:solidFill>
                  <a:srgbClr val="92DCEF"/>
                </a:solidFill>
                <a:latin typeface="Mokoto"/>
              </a:rPr>
              <a:t>KNN </a:t>
            </a:r>
          </a:p>
        </p:txBody>
      </p:sp>
      <p:sp>
        <p:nvSpPr>
          <p:cNvPr name="Freeform 8" id="8"/>
          <p:cNvSpPr/>
          <p:nvPr/>
        </p:nvSpPr>
        <p:spPr>
          <a:xfrm flipH="false" flipV="true" rot="0">
            <a:off x="12942627" y="8850689"/>
            <a:ext cx="7315200" cy="1316736"/>
          </a:xfrm>
          <a:custGeom>
            <a:avLst/>
            <a:gdLst/>
            <a:ahLst/>
            <a:cxnLst/>
            <a:rect r="r" b="b" t="t" l="l"/>
            <a:pathLst>
              <a:path h="1316736" w="7315200">
                <a:moveTo>
                  <a:pt x="0" y="1316736"/>
                </a:moveTo>
                <a:lnTo>
                  <a:pt x="7315200" y="1316736"/>
                </a:lnTo>
                <a:lnTo>
                  <a:pt x="7315200" y="0"/>
                </a:lnTo>
                <a:lnTo>
                  <a:pt x="0" y="0"/>
                </a:lnTo>
                <a:lnTo>
                  <a:pt x="0" y="131673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-3879011" y="658368"/>
            <a:ext cx="7315200" cy="1316736"/>
          </a:xfrm>
          <a:custGeom>
            <a:avLst/>
            <a:gdLst/>
            <a:ahLst/>
            <a:cxnLst/>
            <a:rect r="r" b="b" t="t" l="l"/>
            <a:pathLst>
              <a:path h="1316736" w="7315200">
                <a:moveTo>
                  <a:pt x="0" y="1316736"/>
                </a:moveTo>
                <a:lnTo>
                  <a:pt x="7315200" y="1316736"/>
                </a:lnTo>
                <a:lnTo>
                  <a:pt x="7315200" y="0"/>
                </a:lnTo>
                <a:lnTo>
                  <a:pt x="0" y="0"/>
                </a:lnTo>
                <a:lnTo>
                  <a:pt x="0" y="131673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27107" y="2897557"/>
            <a:ext cx="2211128" cy="221112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27107" y="6330237"/>
            <a:ext cx="2211128" cy="2211128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144000" y="3799667"/>
            <a:ext cx="3698128" cy="349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8"/>
              </a:lnSpc>
            </a:pPr>
            <a:r>
              <a:rPr lang="en-US" sz="1977">
                <a:solidFill>
                  <a:srgbClr val="92DCEF"/>
                </a:solidFill>
                <a:latin typeface="Mokoto"/>
              </a:rPr>
              <a:t>RANDOM FOREST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7230333"/>
            <a:ext cx="2350247" cy="363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92DCEF"/>
                </a:solidFill>
                <a:latin typeface="Mokoto"/>
              </a:rPr>
              <a:t>MLP 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28853" y="2897557"/>
            <a:ext cx="2211128" cy="221112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628853" y="6330237"/>
            <a:ext cx="2211128" cy="2211128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5046246" y="3774576"/>
            <a:ext cx="2350247" cy="363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92DCEF"/>
                </a:solidFill>
                <a:latin typeface="Mokoto"/>
              </a:rPr>
              <a:t>SVM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46246" y="7278233"/>
            <a:ext cx="2350247" cy="363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92DCEF"/>
                </a:solidFill>
                <a:latin typeface="Mokoto"/>
              </a:rPr>
              <a:t>SGD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7739" y="9785146"/>
            <a:ext cx="359385" cy="35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103">
                <a:solidFill>
                  <a:srgbClr val="00D0FF"/>
                </a:solidFill>
                <a:latin typeface="Canva Sans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81121" y="-863716"/>
            <a:ext cx="3927377" cy="2149346"/>
          </a:xfrm>
          <a:custGeom>
            <a:avLst/>
            <a:gdLst/>
            <a:ahLst/>
            <a:cxnLst/>
            <a:rect r="r" b="b" t="t" l="l"/>
            <a:pathLst>
              <a:path h="2149346" w="3927377">
                <a:moveTo>
                  <a:pt x="0" y="0"/>
                </a:moveTo>
                <a:lnTo>
                  <a:pt x="3927377" y="0"/>
                </a:lnTo>
                <a:lnTo>
                  <a:pt x="3927377" y="2149346"/>
                </a:lnTo>
                <a:lnTo>
                  <a:pt x="0" y="214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45552" y="8994651"/>
            <a:ext cx="3927377" cy="2149346"/>
          </a:xfrm>
          <a:custGeom>
            <a:avLst/>
            <a:gdLst/>
            <a:ahLst/>
            <a:cxnLst/>
            <a:rect r="r" b="b" t="t" l="l"/>
            <a:pathLst>
              <a:path h="2149346" w="3927377">
                <a:moveTo>
                  <a:pt x="0" y="0"/>
                </a:moveTo>
                <a:lnTo>
                  <a:pt x="3927377" y="0"/>
                </a:lnTo>
                <a:lnTo>
                  <a:pt x="3927377" y="2149347"/>
                </a:lnTo>
                <a:lnTo>
                  <a:pt x="0" y="2149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21693" y="9080376"/>
            <a:ext cx="3286381" cy="3866910"/>
          </a:xfrm>
          <a:custGeom>
            <a:avLst/>
            <a:gdLst/>
            <a:ahLst/>
            <a:cxnLst/>
            <a:rect r="r" b="b" t="t" l="l"/>
            <a:pathLst>
              <a:path h="3866910" w="3286381">
                <a:moveTo>
                  <a:pt x="0" y="0"/>
                </a:moveTo>
                <a:lnTo>
                  <a:pt x="3286382" y="0"/>
                </a:lnTo>
                <a:lnTo>
                  <a:pt x="3286382" y="3866910"/>
                </a:lnTo>
                <a:lnTo>
                  <a:pt x="0" y="3866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05103" y="895350"/>
            <a:ext cx="7477794" cy="704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6"/>
              </a:lnSpc>
            </a:pPr>
            <a:r>
              <a:rPr lang="en-US" sz="4140">
                <a:solidFill>
                  <a:srgbClr val="92DCEF"/>
                </a:solidFill>
                <a:latin typeface="Mokoto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8136" y="4415062"/>
            <a:ext cx="4875811" cy="33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A2E3F9"/>
                </a:solidFill>
                <a:latin typeface="Montserrat Semi-Bold"/>
              </a:rPr>
              <a:t>Unique Approach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10356" y="4415062"/>
            <a:ext cx="4875811" cy="33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A2E3F9"/>
                </a:solidFill>
                <a:latin typeface="Montserrat Semi-Bold"/>
              </a:rPr>
              <a:t>Effective NLP Techniques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16037" y="4415062"/>
            <a:ext cx="5652892" cy="33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A2E3F9"/>
                </a:solidFill>
                <a:latin typeface="Montserrat Semi-Bold"/>
              </a:rPr>
              <a:t>Utilization of Existing Embedding Methods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060304" y="2481950"/>
            <a:ext cx="1591477" cy="1561637"/>
          </a:xfrm>
          <a:custGeom>
            <a:avLst/>
            <a:gdLst/>
            <a:ahLst/>
            <a:cxnLst/>
            <a:rect r="r" b="b" t="t" l="l"/>
            <a:pathLst>
              <a:path h="1561637" w="1591477">
                <a:moveTo>
                  <a:pt x="0" y="0"/>
                </a:moveTo>
                <a:lnTo>
                  <a:pt x="1591476" y="0"/>
                </a:lnTo>
                <a:lnTo>
                  <a:pt x="1591476" y="1561637"/>
                </a:lnTo>
                <a:lnTo>
                  <a:pt x="0" y="156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52523" y="2481950"/>
            <a:ext cx="1591477" cy="1561637"/>
          </a:xfrm>
          <a:custGeom>
            <a:avLst/>
            <a:gdLst/>
            <a:ahLst/>
            <a:cxnLst/>
            <a:rect r="r" b="b" t="t" l="l"/>
            <a:pathLst>
              <a:path h="1561637" w="1591477">
                <a:moveTo>
                  <a:pt x="0" y="0"/>
                </a:moveTo>
                <a:lnTo>
                  <a:pt x="1591477" y="0"/>
                </a:lnTo>
                <a:lnTo>
                  <a:pt x="1591477" y="1561637"/>
                </a:lnTo>
                <a:lnTo>
                  <a:pt x="0" y="156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26248" y="2481950"/>
            <a:ext cx="1591477" cy="1561637"/>
          </a:xfrm>
          <a:custGeom>
            <a:avLst/>
            <a:gdLst/>
            <a:ahLst/>
            <a:cxnLst/>
            <a:rect r="r" b="b" t="t" l="l"/>
            <a:pathLst>
              <a:path h="1561637" w="1591477">
                <a:moveTo>
                  <a:pt x="0" y="0"/>
                </a:moveTo>
                <a:lnTo>
                  <a:pt x="1591476" y="0"/>
                </a:lnTo>
                <a:lnTo>
                  <a:pt x="1591476" y="1561637"/>
                </a:lnTo>
                <a:lnTo>
                  <a:pt x="0" y="156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16755" y="2642831"/>
            <a:ext cx="678574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08975" y="2642831"/>
            <a:ext cx="678574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82699" y="2642831"/>
            <a:ext cx="678574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67197" y="8030378"/>
            <a:ext cx="4875811" cy="33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A2E3F9"/>
                </a:solidFill>
                <a:latin typeface="Montserrat Semi-Bold"/>
              </a:rPr>
              <a:t>Promising Future Studies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4418346" y="6112049"/>
            <a:ext cx="1591477" cy="1561637"/>
          </a:xfrm>
          <a:custGeom>
            <a:avLst/>
            <a:gdLst/>
            <a:ahLst/>
            <a:cxnLst/>
            <a:rect r="r" b="b" t="t" l="l"/>
            <a:pathLst>
              <a:path h="1561637" w="1591477">
                <a:moveTo>
                  <a:pt x="0" y="0"/>
                </a:moveTo>
                <a:lnTo>
                  <a:pt x="1591476" y="0"/>
                </a:lnTo>
                <a:lnTo>
                  <a:pt x="1591476" y="1561637"/>
                </a:lnTo>
                <a:lnTo>
                  <a:pt x="0" y="156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874797" y="6272930"/>
            <a:ext cx="678574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46175" y="8045161"/>
            <a:ext cx="4875811" cy="33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A2E3F9"/>
                </a:solidFill>
                <a:latin typeface="Montserrat Semi-Bold"/>
              </a:rPr>
              <a:t> Dataset Development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1088342" y="6112049"/>
            <a:ext cx="1591477" cy="1561637"/>
          </a:xfrm>
          <a:custGeom>
            <a:avLst/>
            <a:gdLst/>
            <a:ahLst/>
            <a:cxnLst/>
            <a:rect r="r" b="b" t="t" l="l"/>
            <a:pathLst>
              <a:path h="1561637" w="1591477">
                <a:moveTo>
                  <a:pt x="0" y="0"/>
                </a:moveTo>
                <a:lnTo>
                  <a:pt x="1591477" y="0"/>
                </a:lnTo>
                <a:lnTo>
                  <a:pt x="1591477" y="1561637"/>
                </a:lnTo>
                <a:lnTo>
                  <a:pt x="0" y="156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544793" y="6272930"/>
            <a:ext cx="678574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7285" y="9846360"/>
            <a:ext cx="319343" cy="35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103">
                <a:solidFill>
                  <a:srgbClr val="00D0FF"/>
                </a:solidFill>
                <a:latin typeface="Canva Sans"/>
              </a:rPr>
              <a:t>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DAF3iu3wvS4</dc:identifier>
  <dcterms:modified xsi:type="dcterms:W3CDTF">2011-08-01T06:04:30Z</dcterms:modified>
  <cp:revision>1</cp:revision>
  <dc:title>Blue Futuristic Technology Pitch Deck Presentation</dc:title>
</cp:coreProperties>
</file>